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AB993D-351E-A84D-915F-B13A0E639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BDD3C60-5F32-4A4F-B64A-70FE81B103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25CA1F-34A0-8C41-A74D-ED5E9D422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467-181D-994E-8101-42BDF75776E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8EA05D4-9A9D-EB4F-A691-E5B4CAD25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BB80F6-A957-4B49-9531-7EE349024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47B2-ABAE-9447-98E5-481BDF76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43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7E4E4B-ED9B-9A44-8122-30CB425DB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2C3A375-7923-A643-9FC1-9C435371E6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359F1A-15D5-4542-B38E-5F80C2626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467-181D-994E-8101-42BDF75776E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576FF5-1B45-1648-A445-2E6F33265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546204-E77C-4E4F-81E1-8AF630F3D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47B2-ABAE-9447-98E5-481BDF76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53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275A39B-A76E-7542-9B89-E73DE5D999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C2953CF-8C55-924A-A2BA-3F30D8D3F0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2EA87A2-700F-0E4A-B567-35B487C3F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467-181D-994E-8101-42BDF75776E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5FB7C5-29E4-C548-8BCC-D0A251D91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4DC3461-5E93-9C43-9AB6-C567323F8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47B2-ABAE-9447-98E5-481BDF76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53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598A98-20DB-294D-82E2-9D78F9C6A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B82735-8474-594E-B4A3-346D5DAC9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37BB204-32C2-1646-8459-B29471D37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467-181D-994E-8101-42BDF75776E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940A6B1-17B5-CC46-AA85-4C73359E6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806E26B-1659-D848-8BA0-982D6C7D4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47B2-ABAE-9447-98E5-481BDF76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8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89B7B4-0007-FE41-947F-3C1662F4B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1CCCCE4-5EC2-0341-B765-903884849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99C9D4-69DE-A841-9DAA-080017DE3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467-181D-994E-8101-42BDF75776E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624D10-9986-824F-B33A-6928BE381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AD85062-93BA-AB43-A408-131D8C8F5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47B2-ABAE-9447-98E5-481BDF76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68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9567FC-BC9F-DC4A-B722-1B9F31D5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92B9AB-E593-7A47-8811-5D960C897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1A53116-7708-5046-A822-63C465A5BA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527ECE7-4FBD-CA41-9733-E3194D842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467-181D-994E-8101-42BDF75776E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9BE8F4F-6967-C843-BCBB-791CF6264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D2866C4-480B-DC44-B2CD-D0FEB07E7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47B2-ABAE-9447-98E5-481BDF76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53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BFD92F-688F-234B-A2C9-FCEB921CB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4E42A3C-D8C5-6F4F-8DD3-A39A8F82D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E0D2BF6-DDFA-0C48-B5D5-184D15A69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D5A154F-C353-584C-AB29-3F3EB62437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F107739-DC3A-144B-90B7-BB5BB8A1C3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BBBC592-1030-A145-A85D-A2ABC47B3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467-181D-994E-8101-42BDF75776E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CB0EA78-21FC-A944-A9DB-7594E8D16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6AFBF07-20FE-F949-811A-14804256C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47B2-ABAE-9447-98E5-481BDF76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59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3EDEF2-B8C4-B746-8B34-A42AFDDFE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1FD3D7E-3EC8-2444-A8DB-467E77AB4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467-181D-994E-8101-42BDF75776E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EC3AD33-BA9E-C74E-9885-DB558F533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DC4EDE5-9AEC-EE4E-8C7A-0D25BA716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47B2-ABAE-9447-98E5-481BDF76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47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EA00F6C-3853-7244-8322-5C6754A6C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467-181D-994E-8101-42BDF75776E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25FFDAC-0D61-7D49-A040-BD920117B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A33FADE-AA4C-E540-940D-2AB6C63D8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47B2-ABAE-9447-98E5-481BDF76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26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C5EDB2-48DD-9041-BEB6-C8990475D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20C1CE-8FE7-7945-B81C-FA9590234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2B9DD6A-C52A-8D44-B824-05C3398904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B6BA39F-D55E-3645-B37F-95CD119C2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467-181D-994E-8101-42BDF75776E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D256952-A65F-2E4B-B38F-7A842EBA3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8E5C977-2DCB-3F42-8532-655222A3C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47B2-ABAE-9447-98E5-481BDF76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6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89A1AA-BFC5-F146-9F22-33CD00309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BE25537-263A-B649-A5F2-705E0286C1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D17FD18-7AF4-014D-9B4F-DEE3AD83EC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B4D8AC9-EE59-4C48-B6EC-82791920E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2467-181D-994E-8101-42BDF75776E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C3E65B5-37B9-1C44-89D4-C260EA082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1888446-67E1-3D44-B85E-62087F38B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47B2-ABAE-9447-98E5-481BDF76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54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D338F16-6556-6B4C-A7E0-7DCF5397F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E5B5CFF-EE3A-E542-A446-5394D94D5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EEF3E95-C2B3-C44E-BD29-A29DE0899A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32467-181D-994E-8101-42BDF75776EF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0A99A1-A9B1-CC45-B81C-FDC9E6F5DB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BE7042-498F-F447-ACE8-678C1F9942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647B2-ABAE-9447-98E5-481BDF766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79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-fOWq1-w4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dress up as a police offer role pl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490" y="1616414"/>
            <a:ext cx="3081997" cy="3081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CE993D-93FA-774B-ACF2-F3545360B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914" y="135731"/>
            <a:ext cx="10515600" cy="1325563"/>
          </a:xfrm>
        </p:spPr>
        <p:txBody>
          <a:bodyPr/>
          <a:lstStyle/>
          <a:p>
            <a:r>
              <a:rPr lang="en-US" dirty="0">
                <a:latin typeface="Sassoon Primary" pitchFamily="50" charset="0"/>
              </a:rPr>
              <a:t>People who help us…. </a:t>
            </a:r>
            <a:r>
              <a:rPr lang="en-US" dirty="0" smtClean="0">
                <a:latin typeface="Sassoon Primary" pitchFamily="50" charset="0"/>
              </a:rPr>
              <a:t>Police</a:t>
            </a:r>
            <a:endParaRPr lang="en-US" dirty="0">
              <a:latin typeface="Sassoon Primary" pitchFamily="50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5B71FD6-D778-E042-8311-39D694FBBF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95732" y="1174328"/>
            <a:ext cx="5181600" cy="69925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Sassoon Primary" pitchFamily="50" charset="0"/>
              </a:rPr>
              <a:t>Watch the video</a:t>
            </a:r>
            <a:r>
              <a:rPr lang="en-US" dirty="0" smtClean="0">
                <a:latin typeface="Sassoon Primary" pitchFamily="50" charset="0"/>
              </a:rPr>
              <a:t>:</a:t>
            </a:r>
            <a:br>
              <a:rPr lang="en-US" dirty="0" smtClean="0">
                <a:latin typeface="Sassoon Primary" pitchFamily="50" charset="0"/>
              </a:rPr>
            </a:br>
            <a:r>
              <a:rPr lang="en-GB" dirty="0">
                <a:hlinkClick r:id="rId3"/>
              </a:rPr>
              <a:t>https://www.youtube.com/watch?v=R-fOWq1-w4E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Sassoon Primary" pitchFamily="50" charset="0"/>
            </a:endParaRPr>
          </a:p>
        </p:txBody>
      </p:sp>
      <p:graphicFrame>
        <p:nvGraphicFramePr>
          <p:cNvPr id="9" name="Table 3">
            <a:extLst>
              <a:ext uri="{FF2B5EF4-FFF2-40B4-BE49-F238E27FC236}">
                <a16:creationId xmlns="" xmlns:a16="http://schemas.microsoft.com/office/drawing/2014/main" id="{26E859E4-28FA-DE4D-96F3-58C8950EF5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31026"/>
              </p:ext>
            </p:extLst>
          </p:nvPr>
        </p:nvGraphicFramePr>
        <p:xfrm>
          <a:off x="4914326" y="5531514"/>
          <a:ext cx="3321147" cy="1052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049">
                  <a:extLst>
                    <a:ext uri="{9D8B030D-6E8A-4147-A177-3AD203B41FA5}">
                      <a16:colId xmlns="" xmlns:a16="http://schemas.microsoft.com/office/drawing/2014/main" val="3906373690"/>
                    </a:ext>
                  </a:extLst>
                </a:gridCol>
                <a:gridCol w="1107049">
                  <a:extLst>
                    <a:ext uri="{9D8B030D-6E8A-4147-A177-3AD203B41FA5}">
                      <a16:colId xmlns="" xmlns:a16="http://schemas.microsoft.com/office/drawing/2014/main" val="2626134561"/>
                    </a:ext>
                  </a:extLst>
                </a:gridCol>
                <a:gridCol w="1107049">
                  <a:extLst>
                    <a:ext uri="{9D8B030D-6E8A-4147-A177-3AD203B41FA5}">
                      <a16:colId xmlns="" xmlns:a16="http://schemas.microsoft.com/office/drawing/2014/main" val="523972694"/>
                    </a:ext>
                  </a:extLst>
                </a:gridCol>
              </a:tblGrid>
              <a:tr h="5263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Lucida Fax" panose="020F0502020204030204" pitchFamily="34" charset="0"/>
                          <a:cs typeface="Aharoni" panose="02010803020104030203" pitchFamily="2" charset="-79"/>
                        </a:rPr>
                        <a:t>I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no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go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66322836"/>
                  </a:ext>
                </a:extLst>
              </a:tr>
              <a:tr h="5263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to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the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into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49371205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8477332" y="4406989"/>
            <a:ext cx="3592747" cy="2152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Sassoon Primary" pitchFamily="50" charset="0"/>
              </a:rPr>
              <a:t>Optional writing hom</a:t>
            </a:r>
            <a:r>
              <a:rPr lang="en-GB" sz="2000" dirty="0" smtClean="0">
                <a:latin typeface="Sassoon Primary" pitchFamily="50" charset="0"/>
              </a:rPr>
              <a:t>e learning activity:</a:t>
            </a:r>
            <a:br>
              <a:rPr lang="en-GB" sz="2000" dirty="0" smtClean="0">
                <a:latin typeface="Sassoon Primary" pitchFamily="50" charset="0"/>
              </a:rPr>
            </a:br>
            <a:endParaRPr lang="en-GB" sz="2000" dirty="0" smtClean="0">
              <a:latin typeface="Sassoon Primary" pitchFamily="50" charset="0"/>
            </a:endParaRPr>
          </a:p>
          <a:p>
            <a:pPr marL="457200" indent="-457200" algn="ctr">
              <a:buAutoNum type="arabicPeriod"/>
            </a:pPr>
            <a:r>
              <a:rPr lang="en-GB" dirty="0" smtClean="0">
                <a:latin typeface="Sassoon Primary" pitchFamily="50" charset="0"/>
              </a:rPr>
              <a:t>Draw a picture of a Police officer helping someone.</a:t>
            </a:r>
          </a:p>
          <a:p>
            <a:pPr marL="457200" indent="-457200" algn="ctr">
              <a:buAutoNum type="arabicPeriod"/>
            </a:pPr>
            <a:r>
              <a:rPr lang="en-GB" dirty="0" smtClean="0">
                <a:latin typeface="Sassoon Primary" pitchFamily="50" charset="0"/>
              </a:rPr>
              <a:t>Can you write a sentence about it?</a:t>
            </a:r>
            <a:endParaRPr lang="en-GB" dirty="0" smtClean="0">
              <a:latin typeface="Sassoon Primary" pitchFamily="50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42243" y="4578274"/>
            <a:ext cx="4972941" cy="8501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Sassoon Primary" pitchFamily="50" charset="0"/>
              </a:rPr>
              <a:t>Dress up as a Police officer.</a:t>
            </a:r>
          </a:p>
          <a:p>
            <a:pPr algn="ctr"/>
            <a:r>
              <a:rPr lang="en-GB" dirty="0" smtClean="0">
                <a:latin typeface="Sassoon Primary" pitchFamily="50" charset="0"/>
              </a:rPr>
              <a:t>Can you help the people in your community?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36026" y="5708914"/>
            <a:ext cx="4736096" cy="8501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Sassoon Primary" pitchFamily="50" charset="0"/>
              </a:rPr>
              <a:t>Don’t forget to practice reading your read words. This will help you with your writing.</a:t>
            </a:r>
          </a:p>
        </p:txBody>
      </p:sp>
      <p:pic>
        <p:nvPicPr>
          <p:cNvPr id="12" name="Picture 2" descr="Image result for clipart police offic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13" y="1180664"/>
            <a:ext cx="2810319" cy="4373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31455" y="135731"/>
            <a:ext cx="2799471" cy="4146462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 rot="10800000">
            <a:off x="10248302" y="3699802"/>
            <a:ext cx="365779" cy="707187"/>
          </a:xfrm>
          <a:prstGeom prst="downArrow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453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9275" y="253833"/>
            <a:ext cx="636426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 Primary" pitchFamily="50" charset="0"/>
              </a:rPr>
              <a:t>Maths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 Primary" pitchFamily="50" charset="0"/>
              </a:rPr>
              <a:t> Activity: </a:t>
            </a:r>
          </a:p>
          <a:p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 Primary" pitchFamily="50" charset="0"/>
              </a:rPr>
              <a:t>Listen to the song and encourage your child to sing along to it:</a:t>
            </a:r>
          </a:p>
          <a:p>
            <a:r>
              <a:rPr lang="en-US" sz="2000" dirty="0">
                <a:solidFill>
                  <a:srgbClr val="002060"/>
                </a:solidFill>
                <a:latin typeface="Sassoon Primary" pitchFamily="50" charset="0"/>
              </a:rPr>
              <a:t>https://www.youtube.com/watch?v=0VLxWIHRD4E</a:t>
            </a:r>
            <a:endParaRPr lang="en-US" sz="2000" dirty="0">
              <a:solidFill>
                <a:srgbClr val="002060"/>
              </a:solidFill>
              <a:latin typeface="Sassoon Primary" pitchFamily="50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94755" y="292143"/>
            <a:ext cx="4489461" cy="22612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Sassoon Primary" pitchFamily="50" charset="0"/>
              </a:rPr>
              <a:t>Optional maths activity in FS2 Home learning pack:</a:t>
            </a:r>
          </a:p>
          <a:p>
            <a:pPr algn="ctr"/>
            <a:endParaRPr lang="en-GB" sz="2400" dirty="0" smtClean="0">
              <a:latin typeface="Sassoon Primary" pitchFamily="50" charset="0"/>
            </a:endParaRPr>
          </a:p>
          <a:p>
            <a:pPr algn="ctr"/>
            <a:r>
              <a:rPr lang="en-GB" dirty="0" smtClean="0">
                <a:latin typeface="Sassoon Primary" pitchFamily="50" charset="0"/>
              </a:rPr>
              <a:t>Solve the take-away sums on the number line</a:t>
            </a:r>
            <a:r>
              <a:rPr lang="en-GB" dirty="0" smtClean="0">
                <a:solidFill>
                  <a:schemeClr val="tx1"/>
                </a:solidFill>
                <a:latin typeface="Sassoon Primary" pitchFamily="50" charset="0"/>
              </a:rPr>
              <a:t>.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  <a:latin typeface="Sassoon Primary" pitchFamily="50" charset="0"/>
              </a:rPr>
              <a:t>Please look at the </a:t>
            </a:r>
            <a:r>
              <a:rPr lang="en-GB" dirty="0" smtClean="0">
                <a:solidFill>
                  <a:srgbClr val="FF0000"/>
                </a:solidFill>
                <a:latin typeface="Sassoon Primary" pitchFamily="50" charset="0"/>
              </a:rPr>
              <a:t>example</a:t>
            </a:r>
            <a:r>
              <a:rPr lang="en-GB" dirty="0" smtClean="0">
                <a:solidFill>
                  <a:schemeClr val="tx1"/>
                </a:solidFill>
                <a:latin typeface="Sassoon Primary" pitchFamily="50" charset="0"/>
              </a:rPr>
              <a:t> below to see how the children should do this.</a:t>
            </a:r>
            <a:endParaRPr lang="en-GB" dirty="0" smtClean="0">
              <a:latin typeface="Sassoon Primary" pitchFamily="50" charset="0"/>
            </a:endParaRPr>
          </a:p>
        </p:txBody>
      </p:sp>
      <p:pic>
        <p:nvPicPr>
          <p:cNvPr id="10" name="Picture 9" descr="Image result for number line to 2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1" t="20407" r="3223" b="58445"/>
          <a:stretch/>
        </p:blipFill>
        <p:spPr bwMode="auto">
          <a:xfrm>
            <a:off x="94695" y="1943746"/>
            <a:ext cx="6626914" cy="6051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474904" y="3223758"/>
            <a:ext cx="2265988" cy="1692870"/>
            <a:chOff x="440462" y="4263150"/>
            <a:chExt cx="3597260" cy="2463766"/>
          </a:xfrm>
        </p:grpSpPr>
        <p:sp>
          <p:nvSpPr>
            <p:cNvPr id="15" name="Rectangle 14"/>
            <p:cNvSpPr/>
            <p:nvPr/>
          </p:nvSpPr>
          <p:spPr>
            <a:xfrm>
              <a:off x="440462" y="4263150"/>
              <a:ext cx="3597260" cy="246376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6" name="Picture 15" descr="Image result for people who help us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436" t="30980" r="17045" b="41972"/>
            <a:stretch/>
          </p:blipFill>
          <p:spPr bwMode="auto">
            <a:xfrm>
              <a:off x="605148" y="4400927"/>
              <a:ext cx="659130" cy="109410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7" name="Picture 16" descr="Image result for people who help us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436" t="30980" r="17045" b="41972"/>
            <a:stretch/>
          </p:blipFill>
          <p:spPr bwMode="auto">
            <a:xfrm>
              <a:off x="1308566" y="4691264"/>
              <a:ext cx="659130" cy="109410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8" name="Picture 17" descr="Image result for people who help us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436" t="30980" r="17045" b="41972"/>
            <a:stretch/>
          </p:blipFill>
          <p:spPr bwMode="auto">
            <a:xfrm>
              <a:off x="3091419" y="4400926"/>
              <a:ext cx="659130" cy="109410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9" name="Picture 18" descr="Image result for people who help us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436" t="30980" r="17045" b="41972"/>
            <a:stretch/>
          </p:blipFill>
          <p:spPr bwMode="auto">
            <a:xfrm>
              <a:off x="2038371" y="5113560"/>
              <a:ext cx="659130" cy="109410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20" name="Picture 19" descr="Image result for people who help us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436" t="30980" r="17045" b="41972"/>
            <a:stretch/>
          </p:blipFill>
          <p:spPr bwMode="auto">
            <a:xfrm>
              <a:off x="2697501" y="5495031"/>
              <a:ext cx="659130" cy="109410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21" name="Picture 20" descr="Image result for people who help us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436" t="30980" r="17045" b="41972"/>
            <a:stretch/>
          </p:blipFill>
          <p:spPr bwMode="auto">
            <a:xfrm>
              <a:off x="603061" y="5600492"/>
              <a:ext cx="659130" cy="109410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22" name="TextBox 21"/>
          <p:cNvSpPr txBox="1"/>
          <p:nvPr/>
        </p:nvSpPr>
        <p:spPr>
          <a:xfrm>
            <a:off x="180035" y="2663372"/>
            <a:ext cx="5715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Sassoon Primary" pitchFamily="50" charset="0"/>
              </a:rPr>
              <a:t>Count the People Who Help </a:t>
            </a:r>
            <a:r>
              <a:rPr lang="en-GB" sz="2400" b="1" dirty="0" smtClean="0">
                <a:latin typeface="Sassoon Primary" pitchFamily="50" charset="0"/>
              </a:rPr>
              <a:t>us: </a:t>
            </a:r>
            <a:endParaRPr lang="en-GB" sz="2400" b="1" dirty="0" smtClean="0">
              <a:latin typeface="Sassoon Primary" pitchFamily="50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082407" y="3219621"/>
            <a:ext cx="2250564" cy="1692871"/>
            <a:chOff x="4354890" y="4263149"/>
            <a:chExt cx="3597260" cy="2463766"/>
          </a:xfrm>
        </p:grpSpPr>
        <p:sp>
          <p:nvSpPr>
            <p:cNvPr id="24" name="Rectangle 23"/>
            <p:cNvSpPr/>
            <p:nvPr/>
          </p:nvSpPr>
          <p:spPr>
            <a:xfrm>
              <a:off x="4354890" y="4263149"/>
              <a:ext cx="3597260" cy="246376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5" name="Picture 24" descr="Image result for people who help us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172" t="45438" r="50309" b="26726"/>
            <a:stretch/>
          </p:blipFill>
          <p:spPr bwMode="auto">
            <a:xfrm>
              <a:off x="4401392" y="4306810"/>
              <a:ext cx="504434" cy="788901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26" name="Picture 25" descr="Image result for people who help us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172" t="45438" r="50309" b="26726"/>
            <a:stretch/>
          </p:blipFill>
          <p:spPr bwMode="auto">
            <a:xfrm>
              <a:off x="4505852" y="5140606"/>
              <a:ext cx="504434" cy="788901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27" name="Picture 26" descr="Image result for people who help us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172" t="45438" r="50309" b="26726"/>
            <a:stretch/>
          </p:blipFill>
          <p:spPr bwMode="auto">
            <a:xfrm>
              <a:off x="5168295" y="4342562"/>
              <a:ext cx="504434" cy="788901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28" name="Picture 27" descr="Image result for people who help us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172" t="45438" r="50309" b="26726"/>
            <a:stretch/>
          </p:blipFill>
          <p:spPr bwMode="auto">
            <a:xfrm>
              <a:off x="4989966" y="5660612"/>
              <a:ext cx="504434" cy="788901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29" name="Picture 28" descr="Image result for people who help us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172" t="45438" r="50309" b="26726"/>
            <a:stretch/>
          </p:blipFill>
          <p:spPr bwMode="auto">
            <a:xfrm>
              <a:off x="6082952" y="5336028"/>
              <a:ext cx="504434" cy="788901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0" name="Picture 29" descr="Image result for people who help us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172" t="45438" r="50309" b="26726"/>
            <a:stretch/>
          </p:blipFill>
          <p:spPr bwMode="auto">
            <a:xfrm>
              <a:off x="6023113" y="4464140"/>
              <a:ext cx="504434" cy="788901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1" name="Picture 30" descr="Image result for people who help us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172" t="45438" r="50309" b="26726"/>
            <a:stretch/>
          </p:blipFill>
          <p:spPr bwMode="auto">
            <a:xfrm>
              <a:off x="6709382" y="4459210"/>
              <a:ext cx="504434" cy="788901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2" name="Picture 31" descr="Image result for people who help us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172" t="45438" r="50309" b="26726"/>
            <a:stretch/>
          </p:blipFill>
          <p:spPr bwMode="auto">
            <a:xfrm>
              <a:off x="5531856" y="5332454"/>
              <a:ext cx="504434" cy="788901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3" name="Picture 32" descr="Image result for people who help us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172" t="45438" r="50309" b="26726"/>
            <a:stretch/>
          </p:blipFill>
          <p:spPr bwMode="auto">
            <a:xfrm>
              <a:off x="6493753" y="5870731"/>
              <a:ext cx="504434" cy="788901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4" name="Picture 33" descr="Image result for people who help us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172" t="45438" r="50309" b="26726"/>
            <a:stretch/>
          </p:blipFill>
          <p:spPr bwMode="auto">
            <a:xfrm>
              <a:off x="7268898" y="4585978"/>
              <a:ext cx="504434" cy="788901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5" name="Picture 34" descr="Image result for people who help us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172" t="45438" r="50309" b="26726"/>
            <a:stretch/>
          </p:blipFill>
          <p:spPr bwMode="auto">
            <a:xfrm>
              <a:off x="6947652" y="5406960"/>
              <a:ext cx="504434" cy="788901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6" name="Picture 35" descr="Image result for people who help us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172" t="45438" r="50309" b="26726"/>
            <a:stretch/>
          </p:blipFill>
          <p:spPr bwMode="auto">
            <a:xfrm>
              <a:off x="7408510" y="5870731"/>
              <a:ext cx="504434" cy="788901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37" name="Group 36"/>
          <p:cNvGrpSpPr/>
          <p:nvPr/>
        </p:nvGrpSpPr>
        <p:grpSpPr>
          <a:xfrm>
            <a:off x="1730397" y="5004165"/>
            <a:ext cx="2221635" cy="1707713"/>
            <a:chOff x="8346068" y="4263149"/>
            <a:chExt cx="3597260" cy="2463766"/>
          </a:xfrm>
        </p:grpSpPr>
        <p:sp>
          <p:nvSpPr>
            <p:cNvPr id="38" name="Rectangle 37"/>
            <p:cNvSpPr/>
            <p:nvPr/>
          </p:nvSpPr>
          <p:spPr>
            <a:xfrm>
              <a:off x="8346068" y="4263149"/>
              <a:ext cx="3597260" cy="246376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9" name="Picture 38" descr="Image result for people who help us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465" t="66221" r="17016" b="5943"/>
            <a:stretch/>
          </p:blipFill>
          <p:spPr bwMode="auto">
            <a:xfrm>
              <a:off x="8406049" y="4342563"/>
              <a:ext cx="582754" cy="905548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40" name="Picture 39" descr="Image result for people who help us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465" t="66221" r="17016" b="5943"/>
            <a:stretch/>
          </p:blipFill>
          <p:spPr bwMode="auto">
            <a:xfrm>
              <a:off x="9991555" y="4361202"/>
              <a:ext cx="582754" cy="905548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41" name="Picture 40" descr="Image result for people who help us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465" t="66221" r="17016" b="5943"/>
            <a:stretch/>
          </p:blipFill>
          <p:spPr bwMode="auto">
            <a:xfrm>
              <a:off x="9138035" y="4426306"/>
              <a:ext cx="582754" cy="905548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42" name="Picture 41" descr="Image result for people who help us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465" t="66221" r="17016" b="5943"/>
            <a:stretch/>
          </p:blipFill>
          <p:spPr bwMode="auto">
            <a:xfrm>
              <a:off x="9720789" y="5397756"/>
              <a:ext cx="582754" cy="905548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43" name="Picture 42" descr="Image result for people who help us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465" t="66221" r="17016" b="5943"/>
            <a:stretch/>
          </p:blipFill>
          <p:spPr bwMode="auto">
            <a:xfrm>
              <a:off x="11216185" y="5609566"/>
              <a:ext cx="582754" cy="905548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44" name="Picture 43" descr="Image result for people who help us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465" t="66221" r="17016" b="5943"/>
            <a:stretch/>
          </p:blipFill>
          <p:spPr bwMode="auto">
            <a:xfrm>
              <a:off x="10540681" y="5397756"/>
              <a:ext cx="582754" cy="905548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45" name="Picture 44" descr="Image result for people who help us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465" t="66221" r="17016" b="5943"/>
            <a:stretch/>
          </p:blipFill>
          <p:spPr bwMode="auto">
            <a:xfrm>
              <a:off x="10955990" y="4453845"/>
              <a:ext cx="582754" cy="905548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46" name="Picture 45" descr="Image result for people who help us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465" t="66221" r="17016" b="5943"/>
            <a:stretch/>
          </p:blipFill>
          <p:spPr bwMode="auto">
            <a:xfrm>
              <a:off x="8406049" y="5660612"/>
              <a:ext cx="582754" cy="905548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pic>
        <p:nvPicPr>
          <p:cNvPr id="47" name="Picture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0372" y="2688769"/>
            <a:ext cx="6038939" cy="277343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 rotWithShape="1">
          <a:blip r:embed="rId5"/>
          <a:srcRect l="24965" t="67118" r="10106" b="15688"/>
          <a:stretch/>
        </p:blipFill>
        <p:spPr>
          <a:xfrm>
            <a:off x="5540675" y="5523008"/>
            <a:ext cx="6448395" cy="1202864"/>
          </a:xfrm>
          <a:prstGeom prst="rect">
            <a:avLst/>
          </a:prstGeom>
        </p:spPr>
      </p:pic>
      <p:sp>
        <p:nvSpPr>
          <p:cNvPr id="49" name="Down Arrow 48"/>
          <p:cNvSpPr/>
          <p:nvPr/>
        </p:nvSpPr>
        <p:spPr>
          <a:xfrm rot="1648742">
            <a:off x="11151435" y="2344048"/>
            <a:ext cx="528034" cy="1016563"/>
          </a:xfrm>
          <a:prstGeom prst="downArrow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94696" y="2646494"/>
            <a:ext cx="5311074" cy="415022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Content Placeholder 4">
            <a:extLst>
              <a:ext uri="{FF2B5EF4-FFF2-40B4-BE49-F238E27FC236}">
                <a16:creationId xmlns="" xmlns:a16="http://schemas.microsoft.com/office/drawing/2014/main" id="{9DB0F687-6363-4342-B15B-9AA777B3481A}"/>
              </a:ext>
            </a:extLst>
          </p:cNvPr>
          <p:cNvSpPr>
            <a:spLocks noGrp="1"/>
          </p:cNvSpPr>
          <p:nvPr/>
        </p:nvSpPr>
        <p:spPr>
          <a:xfrm>
            <a:off x="2746635" y="3158818"/>
            <a:ext cx="532742" cy="3551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>
                <a:latin typeface="Sassoon Primary" pitchFamily="50" charset="0"/>
              </a:rPr>
              <a:t>2</a:t>
            </a:r>
            <a:r>
              <a:rPr lang="en-US" sz="2400" dirty="0" smtClean="0">
                <a:latin typeface="Sassoon Primary" pitchFamily="50" charset="0"/>
              </a:rPr>
              <a:t>.</a:t>
            </a:r>
            <a:endParaRPr lang="en-US" sz="2400" dirty="0">
              <a:latin typeface="Sassoon Primary" pitchFamily="50" charset="0"/>
            </a:endParaRPr>
          </a:p>
        </p:txBody>
      </p:sp>
      <p:sp>
        <p:nvSpPr>
          <p:cNvPr id="52" name="Content Placeholder 4">
            <a:extLst>
              <a:ext uri="{FF2B5EF4-FFF2-40B4-BE49-F238E27FC236}">
                <a16:creationId xmlns="" xmlns:a16="http://schemas.microsoft.com/office/drawing/2014/main" id="{9DB0F687-6363-4342-B15B-9AA777B3481A}"/>
              </a:ext>
            </a:extLst>
          </p:cNvPr>
          <p:cNvSpPr>
            <a:spLocks noGrp="1"/>
          </p:cNvSpPr>
          <p:nvPr/>
        </p:nvSpPr>
        <p:spPr>
          <a:xfrm>
            <a:off x="1383209" y="4971672"/>
            <a:ext cx="532742" cy="3551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Sassoon Primary" pitchFamily="50" charset="0"/>
              </a:rPr>
              <a:t>3</a:t>
            </a:r>
            <a:r>
              <a:rPr lang="en-US" sz="2400" dirty="0" smtClean="0">
                <a:latin typeface="Sassoon Primary" pitchFamily="50" charset="0"/>
              </a:rPr>
              <a:t>.</a:t>
            </a:r>
            <a:endParaRPr lang="en-US" sz="2400" dirty="0">
              <a:latin typeface="Sassoon Primary" pitchFamily="50" charset="0"/>
            </a:endParaRPr>
          </a:p>
        </p:txBody>
      </p:sp>
      <p:sp>
        <p:nvSpPr>
          <p:cNvPr id="53" name="Content Placeholder 4">
            <a:extLst>
              <a:ext uri="{FF2B5EF4-FFF2-40B4-BE49-F238E27FC236}">
                <a16:creationId xmlns="" xmlns:a16="http://schemas.microsoft.com/office/drawing/2014/main" id="{9DB0F687-6363-4342-B15B-9AA777B3481A}"/>
              </a:ext>
            </a:extLst>
          </p:cNvPr>
          <p:cNvSpPr>
            <a:spLocks noGrp="1"/>
          </p:cNvSpPr>
          <p:nvPr/>
        </p:nvSpPr>
        <p:spPr>
          <a:xfrm>
            <a:off x="164559" y="3150492"/>
            <a:ext cx="532742" cy="3551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>
                <a:latin typeface="Sassoon Primary" pitchFamily="50" charset="0"/>
              </a:rPr>
              <a:t>1</a:t>
            </a:r>
            <a:r>
              <a:rPr lang="en-US" sz="2400" dirty="0" smtClean="0">
                <a:latin typeface="Sassoon Primary" pitchFamily="50" charset="0"/>
              </a:rPr>
              <a:t>.</a:t>
            </a:r>
            <a:endParaRPr lang="en-US" sz="2400" dirty="0">
              <a:latin typeface="Sassoon Primary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071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121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Aharoni</vt:lpstr>
      <vt:lpstr>Arial</vt:lpstr>
      <vt:lpstr>Calibri</vt:lpstr>
      <vt:lpstr>Calibri Light</vt:lpstr>
      <vt:lpstr>Lucida Fax</vt:lpstr>
      <vt:lpstr>Sassoon Primary</vt:lpstr>
      <vt:lpstr>Office Theme</vt:lpstr>
      <vt:lpstr>People who help us…. Police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Literacy</dc:title>
  <dc:creator>Emily Merton</dc:creator>
  <cp:lastModifiedBy>Abbie Stewart</cp:lastModifiedBy>
  <cp:revision>23</cp:revision>
  <dcterms:created xsi:type="dcterms:W3CDTF">2020-03-02T09:35:44Z</dcterms:created>
  <dcterms:modified xsi:type="dcterms:W3CDTF">2020-03-05T04:47:00Z</dcterms:modified>
</cp:coreProperties>
</file>